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3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lstStyle/>
          <a:p>
            <a:r>
              <a:rPr lang="ru-RU" sz="52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F81E3E77-49BB-489A-91AF-66BE36890FFE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54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pic>
        <p:nvPicPr>
          <p:cNvPr id="40" name="Shape 55"/>
          <p:cNvPicPr/>
          <p:nvPr/>
        </p:nvPicPr>
        <p:blipFill>
          <a:blip r:embed="rId3"/>
          <a:stretch/>
        </p:blipFill>
        <p:spPr>
          <a:xfrm>
            <a:off x="672840" y="1766520"/>
            <a:ext cx="7798320" cy="161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150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218520" y="196560"/>
            <a:ext cx="74246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666666"/>
                </a:solidFill>
                <a:latin typeface="Arial"/>
                <a:ea typeface="Georgia"/>
              </a:rPr>
              <a:t>Контакты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100" name="Shape 152"/>
          <p:cNvPicPr/>
          <p:nvPr/>
        </p:nvPicPr>
        <p:blipFill>
          <a:blip r:embed="rId3"/>
          <a:stretch/>
        </p:blipFill>
        <p:spPr>
          <a:xfrm rot="10800000">
            <a:off x="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101" name="Shape 153"/>
          <p:cNvPicPr/>
          <p:nvPr/>
        </p:nvPicPr>
        <p:blipFill>
          <a:blip r:embed="rId4"/>
          <a:srcRect b="21169"/>
          <a:stretch/>
        </p:blipFill>
        <p:spPr>
          <a:xfrm>
            <a:off x="7207920" y="262080"/>
            <a:ext cx="1935720" cy="58644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3065400" y="2188800"/>
            <a:ext cx="2952360" cy="111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10000"/>
              </a:lnSpc>
              <a:spcAft>
                <a:spcPts val="799"/>
              </a:spcAft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Arial"/>
              </a:rPr>
              <a:t>ВКонтакте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22000"/>
              </a:lnSpc>
              <a:spcAft>
                <a:spcPts val="799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https://vk.com/bytexs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6251040" y="2188800"/>
            <a:ext cx="258732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10000"/>
              </a:lnSpc>
              <a:spcAft>
                <a:spcPts val="799"/>
              </a:spcAft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Arial"/>
              </a:rPr>
              <a:t>E-mail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22000"/>
              </a:lnSpc>
              <a:spcAft>
                <a:spcPts val="799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nfo@bytexgames.ru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04" name="Shape 158"/>
          <p:cNvPicPr/>
          <p:nvPr/>
        </p:nvPicPr>
        <p:blipFill>
          <a:blip r:embed="rId5"/>
          <a:stretch/>
        </p:blipFill>
        <p:spPr>
          <a:xfrm>
            <a:off x="4203000" y="1367640"/>
            <a:ext cx="637560" cy="637560"/>
          </a:xfrm>
          <a:prstGeom prst="rect">
            <a:avLst/>
          </a:prstGeom>
          <a:ln>
            <a:noFill/>
          </a:ln>
        </p:spPr>
      </p:pic>
      <p:pic>
        <p:nvPicPr>
          <p:cNvPr id="105" name="Shape 159"/>
          <p:cNvPicPr/>
          <p:nvPr/>
        </p:nvPicPr>
        <p:blipFill>
          <a:blip r:embed="rId6"/>
          <a:stretch/>
        </p:blipFill>
        <p:spPr>
          <a:xfrm>
            <a:off x="7238520" y="1359360"/>
            <a:ext cx="637560" cy="637560"/>
          </a:xfrm>
          <a:prstGeom prst="rect">
            <a:avLst/>
          </a:prstGeom>
          <a:ln>
            <a:noFill/>
          </a:ln>
        </p:spPr>
      </p:pic>
      <p:pic>
        <p:nvPicPr>
          <p:cNvPr id="106" name="Shape 158"/>
          <p:cNvPicPr/>
          <p:nvPr/>
        </p:nvPicPr>
        <p:blipFill>
          <a:blip r:embed="rId7"/>
          <a:stretch/>
        </p:blipFill>
        <p:spPr>
          <a:xfrm>
            <a:off x="1290240" y="1364400"/>
            <a:ext cx="637560" cy="637560"/>
          </a:xfrm>
          <a:prstGeom prst="rect">
            <a:avLst/>
          </a:prstGeom>
          <a:ln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179640" y="2186640"/>
            <a:ext cx="2952360" cy="111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algn="ctr">
              <a:lnSpc>
                <a:spcPct val="110000"/>
              </a:lnSpc>
              <a:spcAft>
                <a:spcPts val="799"/>
              </a:spcAft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Arial"/>
              </a:rPr>
              <a:t>Телефон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22000"/>
              </a:lnSpc>
              <a:spcAft>
                <a:spcPts val="799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+7 (8342) 38-00-37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60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218520" y="196560"/>
            <a:ext cx="74246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666666"/>
                </a:solidFill>
                <a:latin typeface="Arial"/>
                <a:ea typeface="Georgia"/>
              </a:rPr>
              <a:t>О компании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43" name="Shape 62"/>
          <p:cNvPicPr/>
          <p:nvPr/>
        </p:nvPicPr>
        <p:blipFill>
          <a:blip r:embed="rId3"/>
          <a:stretch/>
        </p:blipFill>
        <p:spPr>
          <a:xfrm rot="10800000">
            <a:off x="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44" name="Shape 63"/>
          <p:cNvPicPr/>
          <p:nvPr/>
        </p:nvPicPr>
        <p:blipFill>
          <a:blip r:embed="rId4"/>
          <a:srcRect b="21169"/>
          <a:stretch/>
        </p:blipFill>
        <p:spPr>
          <a:xfrm>
            <a:off x="7207920" y="275400"/>
            <a:ext cx="1935720" cy="586440"/>
          </a:xfrm>
          <a:prstGeom prst="rect">
            <a:avLst/>
          </a:prstGeom>
          <a:ln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373680" y="1208520"/>
            <a:ext cx="8469720" cy="333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25000"/>
              </a:lnSpc>
              <a:spcAft>
                <a:spcPts val="799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Ключевые позиции: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25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●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на рынке IT с 2004 года;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25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●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240 квалифицированных сотрудников;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25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●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крупнейшие зарубежные и РФ партнеры.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25000"/>
              </a:lnSpc>
              <a:spcAft>
                <a:spcPts val="799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Приоритеты развития компании: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25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●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разработка игровых и бизнес-приложений;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25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●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тестирование приложений на всех платформах;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25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●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обучение и подготовка специалистов.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46" name="Shape 65"/>
          <p:cNvPicPr/>
          <p:nvPr/>
        </p:nvPicPr>
        <p:blipFill>
          <a:blip r:embed="rId5"/>
          <a:stretch/>
        </p:blipFill>
        <p:spPr>
          <a:xfrm>
            <a:off x="5257440" y="1075320"/>
            <a:ext cx="3441240" cy="348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70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pic>
        <p:nvPicPr>
          <p:cNvPr id="48" name="Shape 72"/>
          <p:cNvPicPr/>
          <p:nvPr/>
        </p:nvPicPr>
        <p:blipFill>
          <a:blip r:embed="rId3"/>
          <a:stretch/>
        </p:blipFill>
        <p:spPr>
          <a:xfrm rot="10800000">
            <a:off x="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49" name="Shape 73"/>
          <p:cNvPicPr/>
          <p:nvPr/>
        </p:nvPicPr>
        <p:blipFill>
          <a:blip r:embed="rId4"/>
          <a:srcRect b="21169"/>
          <a:stretch/>
        </p:blipFill>
        <p:spPr>
          <a:xfrm>
            <a:off x="7207920" y="275400"/>
            <a:ext cx="1935720" cy="586440"/>
          </a:xfrm>
          <a:prstGeom prst="rect">
            <a:avLst/>
          </a:prstGeom>
          <a:ln>
            <a:noFill/>
          </a:ln>
        </p:spPr>
      </p:pic>
      <p:pic>
        <p:nvPicPr>
          <p:cNvPr id="50" name="Shape 74"/>
          <p:cNvPicPr/>
          <p:nvPr/>
        </p:nvPicPr>
        <p:blipFill>
          <a:blip r:embed="rId5"/>
          <a:stretch/>
        </p:blipFill>
        <p:spPr>
          <a:xfrm>
            <a:off x="2943360" y="1043280"/>
            <a:ext cx="3256920" cy="341100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-152280" y="829800"/>
            <a:ext cx="3256920" cy="333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25000"/>
              </a:lnSpc>
              <a:spcAft>
                <a:spcPts val="799"/>
              </a:spcAft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25000"/>
              </a:lnSpc>
              <a:spcAft>
                <a:spcPts val="799"/>
              </a:spcAft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25000"/>
              </a:lnSpc>
              <a:spcAft>
                <a:spcPts val="799"/>
              </a:spcAft>
            </a:pPr>
            <a:r>
              <a:rPr lang="ru-RU" sz="2300" b="1" strike="noStrike" spc="-1">
                <a:solidFill>
                  <a:srgbClr val="000000"/>
                </a:solidFill>
                <a:latin typeface="Arial"/>
                <a:ea typeface="Arial"/>
              </a:rPr>
              <a:t>Студия </a:t>
            </a:r>
            <a:endParaRPr lang="ru-RU" sz="2300" b="0" strike="noStrike" spc="-1">
              <a:latin typeface="Arial"/>
            </a:endParaRPr>
          </a:p>
          <a:p>
            <a:pPr algn="ctr">
              <a:lnSpc>
                <a:spcPct val="125000"/>
              </a:lnSpc>
              <a:spcAft>
                <a:spcPts val="799"/>
              </a:spcAft>
            </a:pPr>
            <a:r>
              <a:rPr lang="ru-RU" sz="2300" b="1" strike="noStrike" spc="-1">
                <a:solidFill>
                  <a:srgbClr val="000000"/>
                </a:solidFill>
                <a:latin typeface="Arial"/>
                <a:ea typeface="Arial"/>
              </a:rPr>
              <a:t>разработки </a:t>
            </a:r>
            <a:endParaRPr lang="ru-RU" sz="2300" b="0" strike="noStrike" spc="-1">
              <a:latin typeface="Arial"/>
            </a:endParaRPr>
          </a:p>
          <a:p>
            <a:pPr algn="ctr"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2300" b="0" strike="noStrike" spc="-1">
              <a:latin typeface="Arial"/>
            </a:endParaRPr>
          </a:p>
          <a:p>
            <a:pPr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2300" b="0" strike="noStrike" spc="-1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6081120" y="818280"/>
            <a:ext cx="3256920" cy="333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25000"/>
              </a:lnSpc>
              <a:spcAft>
                <a:spcPts val="799"/>
              </a:spcAft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25000"/>
              </a:lnSpc>
              <a:spcAft>
                <a:spcPts val="799"/>
              </a:spcAft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25000"/>
              </a:lnSpc>
              <a:spcAft>
                <a:spcPts val="799"/>
              </a:spcAft>
            </a:pPr>
            <a:r>
              <a:rPr lang="ru-RU" sz="2300" b="1" strike="noStrike" spc="-1">
                <a:solidFill>
                  <a:srgbClr val="000000"/>
                </a:solidFill>
                <a:latin typeface="Arial"/>
                <a:ea typeface="Arial"/>
              </a:rPr>
              <a:t>Студия тестирования</a:t>
            </a:r>
            <a:endParaRPr lang="ru-RU" sz="2300" b="0" strike="noStrike" spc="-1">
              <a:latin typeface="Arial"/>
            </a:endParaRPr>
          </a:p>
          <a:p>
            <a:pPr algn="ctr"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2300" b="0" strike="noStrike" spc="-1">
              <a:latin typeface="Arial"/>
            </a:endParaRPr>
          </a:p>
          <a:p>
            <a:pPr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23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81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218520" y="196560"/>
            <a:ext cx="74246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666666"/>
                </a:solidFill>
                <a:latin typeface="Arial"/>
                <a:ea typeface="Georgia"/>
              </a:rPr>
              <a:t>Студия разработки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55" name="Shape 83"/>
          <p:cNvPicPr/>
          <p:nvPr/>
        </p:nvPicPr>
        <p:blipFill>
          <a:blip r:embed="rId3"/>
          <a:stretch/>
        </p:blipFill>
        <p:spPr>
          <a:xfrm rot="10800000">
            <a:off x="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56" name="Shape 84"/>
          <p:cNvPicPr/>
          <p:nvPr/>
        </p:nvPicPr>
        <p:blipFill>
          <a:blip r:embed="rId4"/>
          <a:srcRect b="21169"/>
          <a:stretch/>
        </p:blipFill>
        <p:spPr>
          <a:xfrm>
            <a:off x="7207920" y="275400"/>
            <a:ext cx="1935720" cy="586440"/>
          </a:xfrm>
          <a:prstGeom prst="rect">
            <a:avLst/>
          </a:prstGeom>
          <a:ln>
            <a:noFill/>
          </a:ln>
        </p:spPr>
      </p:pic>
      <p:pic>
        <p:nvPicPr>
          <p:cNvPr id="57" name="Shape 85"/>
          <p:cNvPicPr/>
          <p:nvPr/>
        </p:nvPicPr>
        <p:blipFill>
          <a:blip r:embed="rId5"/>
          <a:stretch/>
        </p:blipFill>
        <p:spPr>
          <a:xfrm>
            <a:off x="314640" y="1093680"/>
            <a:ext cx="3204360" cy="3310200"/>
          </a:xfrm>
          <a:prstGeom prst="rect">
            <a:avLst/>
          </a:prstGeom>
          <a:ln>
            <a:noFill/>
          </a:ln>
        </p:spPr>
      </p:pic>
      <p:sp>
        <p:nvSpPr>
          <p:cNvPr id="58" name="CustomShape 2"/>
          <p:cNvSpPr/>
          <p:nvPr/>
        </p:nvSpPr>
        <p:spPr>
          <a:xfrm>
            <a:off x="4457520" y="2032560"/>
            <a:ext cx="3073320" cy="177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Технические компетенции: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Swift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C#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JavaScript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PHP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Java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Unity3D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Groovy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Xamarine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Android SDK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Cordova, IONIC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4457520" y="1002240"/>
            <a:ext cx="3934080" cy="13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Мы разрабатываем: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B2B 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Игровые проекты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WEB-порталы и интернет-магазины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92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197640" y="180000"/>
            <a:ext cx="74246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666666"/>
                </a:solidFill>
                <a:latin typeface="Arial"/>
                <a:ea typeface="Georgia"/>
              </a:rPr>
              <a:t>Студия тестирования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62" name="Shape 94"/>
          <p:cNvPicPr/>
          <p:nvPr/>
        </p:nvPicPr>
        <p:blipFill>
          <a:blip r:embed="rId3"/>
          <a:stretch/>
        </p:blipFill>
        <p:spPr>
          <a:xfrm rot="10800000">
            <a:off x="-468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63" name="Shape 95"/>
          <p:cNvPicPr/>
          <p:nvPr/>
        </p:nvPicPr>
        <p:blipFill>
          <a:blip r:embed="rId4"/>
          <a:srcRect b="21169"/>
          <a:stretch/>
        </p:blipFill>
        <p:spPr>
          <a:xfrm>
            <a:off x="7207920" y="275400"/>
            <a:ext cx="1935720" cy="586440"/>
          </a:xfrm>
          <a:prstGeom prst="rect">
            <a:avLst/>
          </a:prstGeom>
          <a:ln>
            <a:noFill/>
          </a:ln>
        </p:spPr>
      </p:pic>
      <p:pic>
        <p:nvPicPr>
          <p:cNvPr id="64" name="Shape 96"/>
          <p:cNvPicPr/>
          <p:nvPr/>
        </p:nvPicPr>
        <p:blipFill>
          <a:blip r:embed="rId5"/>
          <a:stretch/>
        </p:blipFill>
        <p:spPr>
          <a:xfrm>
            <a:off x="5526000" y="1053360"/>
            <a:ext cx="3313080" cy="3390480"/>
          </a:xfrm>
          <a:prstGeom prst="rect">
            <a:avLst/>
          </a:prstGeom>
          <a:ln>
            <a:noFill/>
          </a:ln>
        </p:spPr>
      </p:pic>
      <p:pic>
        <p:nvPicPr>
          <p:cNvPr id="65" name="Shape 97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311040" y="2305800"/>
            <a:ext cx="5120640" cy="177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Технические компетенции: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конфигурационное тестирования;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локализационное тестирование,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тестирование инсталляций,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кроссбраузерное, 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регрессионное,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 функциональное, 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фокус-тестирование,  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UI тестирование,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создание тест-планов, тест-кейсов и чек-листов.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311040" y="988920"/>
            <a:ext cx="3934080" cy="13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Мы тестируем: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B2B приложения;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игровые проекты (всех видов жанров)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WEB-приложения;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мобильные игры и приложения;</a:t>
            </a:r>
            <a:endParaRPr lang="ru-RU" sz="1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VR.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104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218520" y="196560"/>
            <a:ext cx="74246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666666"/>
                </a:solidFill>
                <a:latin typeface="Arial"/>
                <a:ea typeface="Georgia"/>
              </a:rPr>
              <a:t>Наши партнеры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70" name="Shape 106"/>
          <p:cNvPicPr/>
          <p:nvPr/>
        </p:nvPicPr>
        <p:blipFill>
          <a:blip r:embed="rId3"/>
          <a:stretch/>
        </p:blipFill>
        <p:spPr>
          <a:xfrm rot="10800000">
            <a:off x="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71" name="Shape 107"/>
          <p:cNvPicPr/>
          <p:nvPr/>
        </p:nvPicPr>
        <p:blipFill>
          <a:blip r:embed="rId4"/>
          <a:srcRect b="21169"/>
          <a:stretch/>
        </p:blipFill>
        <p:spPr>
          <a:xfrm>
            <a:off x="7207920" y="275400"/>
            <a:ext cx="1935720" cy="586440"/>
          </a:xfrm>
          <a:prstGeom prst="rect">
            <a:avLst/>
          </a:prstGeom>
          <a:ln>
            <a:noFill/>
          </a:ln>
        </p:spPr>
      </p:pic>
      <p:pic>
        <p:nvPicPr>
          <p:cNvPr id="72" name="Shape 108"/>
          <p:cNvPicPr/>
          <p:nvPr/>
        </p:nvPicPr>
        <p:blipFill>
          <a:blip r:embed="rId5"/>
          <a:stretch/>
        </p:blipFill>
        <p:spPr>
          <a:xfrm>
            <a:off x="2194920" y="1312200"/>
            <a:ext cx="2381040" cy="1199880"/>
          </a:xfrm>
          <a:prstGeom prst="rect">
            <a:avLst/>
          </a:prstGeom>
          <a:ln>
            <a:noFill/>
          </a:ln>
        </p:spPr>
      </p:pic>
      <p:pic>
        <p:nvPicPr>
          <p:cNvPr id="73" name="Shape 109"/>
          <p:cNvPicPr/>
          <p:nvPr/>
        </p:nvPicPr>
        <p:blipFill>
          <a:blip r:embed="rId6"/>
          <a:stretch/>
        </p:blipFill>
        <p:spPr>
          <a:xfrm>
            <a:off x="41040" y="1309680"/>
            <a:ext cx="2381040" cy="1199880"/>
          </a:xfrm>
          <a:prstGeom prst="rect">
            <a:avLst/>
          </a:prstGeom>
          <a:ln>
            <a:noFill/>
          </a:ln>
        </p:spPr>
      </p:pic>
      <p:pic>
        <p:nvPicPr>
          <p:cNvPr id="74" name="Shape 110"/>
          <p:cNvPicPr/>
          <p:nvPr/>
        </p:nvPicPr>
        <p:blipFill>
          <a:blip r:embed="rId7"/>
          <a:stretch/>
        </p:blipFill>
        <p:spPr>
          <a:xfrm>
            <a:off x="4411080" y="1485720"/>
            <a:ext cx="1896480" cy="853200"/>
          </a:xfrm>
          <a:prstGeom prst="rect">
            <a:avLst/>
          </a:prstGeom>
          <a:ln>
            <a:noFill/>
          </a:ln>
        </p:spPr>
      </p:pic>
      <p:pic>
        <p:nvPicPr>
          <p:cNvPr id="75" name="Shape 111"/>
          <p:cNvPicPr/>
          <p:nvPr/>
        </p:nvPicPr>
        <p:blipFill>
          <a:blip r:embed="rId8"/>
          <a:stretch/>
        </p:blipFill>
        <p:spPr>
          <a:xfrm>
            <a:off x="6661440" y="1380600"/>
            <a:ext cx="2381040" cy="1199880"/>
          </a:xfrm>
          <a:prstGeom prst="rect">
            <a:avLst/>
          </a:prstGeom>
          <a:ln>
            <a:noFill/>
          </a:ln>
        </p:spPr>
      </p:pic>
      <p:pic>
        <p:nvPicPr>
          <p:cNvPr id="76" name="Shape 112"/>
          <p:cNvPicPr/>
          <p:nvPr/>
        </p:nvPicPr>
        <p:blipFill>
          <a:blip r:embed="rId9"/>
          <a:stretch/>
        </p:blipFill>
        <p:spPr>
          <a:xfrm>
            <a:off x="213480" y="3020040"/>
            <a:ext cx="2035800" cy="1026000"/>
          </a:xfrm>
          <a:prstGeom prst="rect">
            <a:avLst/>
          </a:prstGeom>
          <a:ln>
            <a:noFill/>
          </a:ln>
        </p:spPr>
      </p:pic>
      <p:pic>
        <p:nvPicPr>
          <p:cNvPr id="77" name="Shape 113"/>
          <p:cNvPicPr/>
          <p:nvPr/>
        </p:nvPicPr>
        <p:blipFill>
          <a:blip r:embed="rId10"/>
          <a:stretch/>
        </p:blipFill>
        <p:spPr>
          <a:xfrm>
            <a:off x="2367360" y="3021480"/>
            <a:ext cx="2036160" cy="1026000"/>
          </a:xfrm>
          <a:prstGeom prst="rect">
            <a:avLst/>
          </a:prstGeom>
          <a:ln>
            <a:noFill/>
          </a:ln>
        </p:spPr>
      </p:pic>
      <p:pic>
        <p:nvPicPr>
          <p:cNvPr id="78" name="Shape 114"/>
          <p:cNvPicPr/>
          <p:nvPr/>
        </p:nvPicPr>
        <p:blipFill>
          <a:blip r:embed="rId11"/>
          <a:srcRect l="15835" r="16232"/>
          <a:stretch/>
        </p:blipFill>
        <p:spPr>
          <a:xfrm>
            <a:off x="4614120" y="2981520"/>
            <a:ext cx="1490040" cy="1105200"/>
          </a:xfrm>
          <a:prstGeom prst="rect">
            <a:avLst/>
          </a:prstGeom>
          <a:ln>
            <a:noFill/>
          </a:ln>
        </p:spPr>
      </p:pic>
      <p:pic>
        <p:nvPicPr>
          <p:cNvPr id="79" name="Shape 115"/>
          <p:cNvPicPr/>
          <p:nvPr/>
        </p:nvPicPr>
        <p:blipFill>
          <a:blip r:embed="rId12"/>
          <a:stretch/>
        </p:blipFill>
        <p:spPr>
          <a:xfrm>
            <a:off x="6661440" y="3020040"/>
            <a:ext cx="2381040" cy="119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120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53720" y="196560"/>
            <a:ext cx="74246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666666"/>
                </a:solidFill>
                <a:latin typeface="Arial"/>
                <a:ea typeface="Georgia"/>
              </a:rPr>
              <a:t>Ищем таланты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82" name="Shape 122"/>
          <p:cNvPicPr/>
          <p:nvPr/>
        </p:nvPicPr>
        <p:blipFill>
          <a:blip r:embed="rId3"/>
          <a:stretch/>
        </p:blipFill>
        <p:spPr>
          <a:xfrm rot="10800000">
            <a:off x="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83" name="Shape 123"/>
          <p:cNvPicPr/>
          <p:nvPr/>
        </p:nvPicPr>
        <p:blipFill>
          <a:blip r:embed="rId4"/>
          <a:srcRect b="21169"/>
          <a:stretch/>
        </p:blipFill>
        <p:spPr>
          <a:xfrm>
            <a:off x="7207920" y="275400"/>
            <a:ext cx="1935720" cy="58644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-185400" y="1509480"/>
            <a:ext cx="5847480" cy="347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 marL="457200" indent="-355320"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  <a:p>
            <a:pPr marL="457200" indent="-355320" algn="ctr">
              <a:lnSpc>
                <a:spcPct val="15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Arial"/>
              </a:rPr>
              <a:t>Тестировщик</a:t>
            </a:r>
            <a:endParaRPr lang="ru-RU" sz="3600" b="0" strike="noStrike" spc="-1">
              <a:latin typeface="Arial"/>
            </a:endParaRPr>
          </a:p>
          <a:p>
            <a:pPr marL="457200" indent="-355320" algn="ctr">
              <a:lnSpc>
                <a:spcPct val="15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Arial"/>
              </a:rPr>
              <a:t>  Программист </a:t>
            </a:r>
            <a:endParaRPr lang="ru-RU" sz="3600" b="0" strike="noStrike" spc="-1">
              <a:latin typeface="Arial"/>
            </a:endParaRPr>
          </a:p>
          <a:p>
            <a:pPr marL="457200" indent="-355320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marL="457200" indent="-355320"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3600" b="0" strike="noStrike" spc="-1">
              <a:latin typeface="Arial"/>
            </a:endParaRPr>
          </a:p>
          <a:p>
            <a:pPr marL="457200" indent="-355320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marL="457200" indent="-355320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marL="457200" indent="-355320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marL="457200" indent="-355320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pic>
        <p:nvPicPr>
          <p:cNvPr id="85" name="Shape 125"/>
          <p:cNvPicPr/>
          <p:nvPr/>
        </p:nvPicPr>
        <p:blipFill>
          <a:blip r:embed="rId5"/>
          <a:stretch/>
        </p:blipFill>
        <p:spPr>
          <a:xfrm>
            <a:off x="6088320" y="1198800"/>
            <a:ext cx="2602440" cy="309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130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53720" y="196560"/>
            <a:ext cx="74246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666666"/>
                </a:solidFill>
                <a:latin typeface="Arial"/>
                <a:ea typeface="Georgia"/>
              </a:rPr>
              <a:t>Ждём от Вас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88" name="Shape 132"/>
          <p:cNvPicPr/>
          <p:nvPr/>
        </p:nvPicPr>
        <p:blipFill>
          <a:blip r:embed="rId3"/>
          <a:stretch/>
        </p:blipFill>
        <p:spPr>
          <a:xfrm rot="10800000">
            <a:off x="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89" name="Shape 133"/>
          <p:cNvPicPr/>
          <p:nvPr/>
        </p:nvPicPr>
        <p:blipFill>
          <a:blip r:embed="rId4"/>
          <a:srcRect b="21169"/>
          <a:stretch/>
        </p:blipFill>
        <p:spPr>
          <a:xfrm>
            <a:off x="7207920" y="275400"/>
            <a:ext cx="1935720" cy="58644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4008240" y="853200"/>
            <a:ext cx="5135400" cy="347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673200" indent="-35532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Clr>
                <a:srgbClr val="33333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Arial"/>
              </a:rPr>
              <a:t>Любовь к компьютерным играм</a:t>
            </a:r>
            <a:endParaRPr lang="ru-RU" sz="1800" b="0" strike="noStrike" spc="-1">
              <a:latin typeface="Arial"/>
            </a:endParaRPr>
          </a:p>
          <a:p>
            <a:pPr marL="673200" indent="-35532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Clr>
                <a:srgbClr val="33333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Arial"/>
              </a:rPr>
              <a:t>Усидчивость и внимательность.</a:t>
            </a:r>
            <a:endParaRPr lang="ru-RU" sz="1800" b="0" strike="noStrike" spc="-1">
              <a:latin typeface="Arial"/>
            </a:endParaRPr>
          </a:p>
          <a:p>
            <a:pPr marL="673200" indent="-35532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Clr>
                <a:srgbClr val="33333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Arial"/>
              </a:rPr>
              <a:t>Психологическая устойчивость.</a:t>
            </a:r>
            <a:endParaRPr lang="ru-RU" sz="1800" b="0" strike="noStrike" spc="-1">
              <a:latin typeface="Arial"/>
            </a:endParaRPr>
          </a:p>
          <a:p>
            <a:pPr marL="673200" indent="-35532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Clr>
                <a:srgbClr val="33333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Arial"/>
              </a:rPr>
              <a:t>Аккуратность, исполнительность.</a:t>
            </a:r>
            <a:endParaRPr lang="ru-RU" sz="1800" b="0" strike="noStrike" spc="-1">
              <a:latin typeface="Arial"/>
            </a:endParaRPr>
          </a:p>
          <a:p>
            <a:pPr marL="673200" indent="-35532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Clr>
                <a:srgbClr val="33333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Arial"/>
              </a:rPr>
              <a:t>Изобретательность в поиске ошибок.</a:t>
            </a:r>
            <a:endParaRPr lang="ru-RU" sz="1800" b="0" strike="noStrike" spc="-1">
              <a:latin typeface="Arial"/>
            </a:endParaRPr>
          </a:p>
          <a:p>
            <a:pPr marL="673200" indent="-35532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Clr>
                <a:srgbClr val="33333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Arial"/>
              </a:rPr>
              <a:t>Приведении программного кода в полностью нерабочее состояние.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91" name="Shape 135"/>
          <p:cNvPicPr/>
          <p:nvPr/>
        </p:nvPicPr>
        <p:blipFill>
          <a:blip r:embed="rId5"/>
          <a:stretch/>
        </p:blipFill>
        <p:spPr>
          <a:xfrm>
            <a:off x="65520" y="1269000"/>
            <a:ext cx="4170240" cy="289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140"/>
          <p:cNvPicPr/>
          <p:nvPr/>
        </p:nvPicPr>
        <p:blipFill>
          <a:blip r:embed="rId2"/>
          <a:stretch/>
        </p:blipFill>
        <p:spPr>
          <a:xfrm>
            <a:off x="0" y="4556520"/>
            <a:ext cx="9143640" cy="5864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153720" y="196560"/>
            <a:ext cx="742464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0" strike="noStrike" spc="-1">
                <a:solidFill>
                  <a:srgbClr val="666666"/>
                </a:solidFill>
                <a:latin typeface="Arial"/>
                <a:ea typeface="Georgia"/>
              </a:rPr>
              <a:t>Предлагаем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94" name="Shape 142"/>
          <p:cNvPicPr/>
          <p:nvPr/>
        </p:nvPicPr>
        <p:blipFill>
          <a:blip r:embed="rId3"/>
          <a:stretch/>
        </p:blipFill>
        <p:spPr>
          <a:xfrm rot="10800000">
            <a:off x="0" y="888480"/>
            <a:ext cx="9143640" cy="52920"/>
          </a:xfrm>
          <a:prstGeom prst="rect">
            <a:avLst/>
          </a:prstGeom>
          <a:ln>
            <a:noFill/>
          </a:ln>
        </p:spPr>
      </p:pic>
      <p:pic>
        <p:nvPicPr>
          <p:cNvPr id="95" name="Shape 143"/>
          <p:cNvPicPr/>
          <p:nvPr/>
        </p:nvPicPr>
        <p:blipFill>
          <a:blip r:embed="rId4"/>
          <a:srcRect b="21169"/>
          <a:stretch/>
        </p:blipFill>
        <p:spPr>
          <a:xfrm>
            <a:off x="7207920" y="275400"/>
            <a:ext cx="1935720" cy="58644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0" y="1155600"/>
            <a:ext cx="5628960" cy="347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457200" indent="-35532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Оформление по нормам ТК РФ.</a:t>
            </a:r>
            <a:endParaRPr lang="ru-RU" sz="2000" b="0" strike="noStrike" spc="-1">
              <a:latin typeface="Arial"/>
            </a:endParaRPr>
          </a:p>
          <a:p>
            <a:pPr marL="457200" indent="-35532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Прекрасно оборудованное рабочее место в уютном просторном офисе.</a:t>
            </a:r>
            <a:endParaRPr lang="ru-RU" sz="2000" b="0" strike="noStrike" spc="-1">
              <a:latin typeface="Arial"/>
            </a:endParaRPr>
          </a:p>
          <a:p>
            <a:pPr marL="457200" indent="-35532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Работу в опытной команде специалистов.</a:t>
            </a:r>
            <a:endParaRPr lang="ru-RU" sz="2000" b="0" strike="noStrike" spc="-1">
              <a:latin typeface="Arial"/>
            </a:endParaRPr>
          </a:p>
          <a:p>
            <a:pPr marL="457200" indent="-35532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Интересные и сложные проекты.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25000"/>
              </a:lnSpc>
              <a:spcBef>
                <a:spcPts val="1500"/>
              </a:spcBef>
              <a:spcAft>
                <a:spcPts val="799"/>
              </a:spcAf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97" name="Shape 145"/>
          <p:cNvPicPr/>
          <p:nvPr/>
        </p:nvPicPr>
        <p:blipFill>
          <a:blip r:embed="rId5"/>
          <a:stretch/>
        </p:blipFill>
        <p:spPr>
          <a:xfrm>
            <a:off x="5545080" y="1093680"/>
            <a:ext cx="3145320" cy="331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216</Words>
  <Application>Microsoft Office PowerPoint</Application>
  <PresentationFormat>Экран (16:9)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DejaVu Sans</vt:lpstr>
      <vt:lpstr>Georgia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Торговкин Александр Александрович</dc:creator>
  <dc:description/>
  <cp:lastModifiedBy>Торговкин Александр Александрович</cp:lastModifiedBy>
  <cp:revision>6</cp:revision>
  <dcterms:modified xsi:type="dcterms:W3CDTF">2018-04-03T11:28:19Z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